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0" r:id="rId4"/>
  </p:sldMasterIdLst>
  <p:notesMasterIdLst>
    <p:notesMasterId r:id="rId18"/>
  </p:notesMasterIdLst>
  <p:handoutMasterIdLst>
    <p:handoutMasterId r:id="rId19"/>
  </p:handoutMasterIdLst>
  <p:sldIdLst>
    <p:sldId id="257" r:id="rId5"/>
    <p:sldId id="275" r:id="rId6"/>
    <p:sldId id="272" r:id="rId7"/>
    <p:sldId id="276" r:id="rId8"/>
    <p:sldId id="274" r:id="rId9"/>
    <p:sldId id="277" r:id="rId10"/>
    <p:sldId id="279" r:id="rId11"/>
    <p:sldId id="278" r:id="rId12"/>
    <p:sldId id="280" r:id="rId13"/>
    <p:sldId id="281" r:id="rId14"/>
    <p:sldId id="282" r:id="rId15"/>
    <p:sldId id="266" r:id="rId16"/>
    <p:sldId id="27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97" autoAdjust="0"/>
    <p:restoredTop sz="94628"/>
  </p:normalViewPr>
  <p:slideViewPr>
    <p:cSldViewPr snapToGrid="0" snapToObjects="1">
      <p:cViewPr varScale="1">
        <p:scale>
          <a:sx n="110" d="100"/>
          <a:sy n="110" d="100"/>
        </p:scale>
        <p:origin x="126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6/7/layout/LinearArrowProcessNumbered" loCatId="process" qsTypeId="urn:microsoft.com/office/officeart/2005/8/quickstyle/simple2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AC263CB-8256-4B03-92FE-1622698FB3E9}">
      <dgm:prSet custT="1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 anchor="ctr"/>
        <a:lstStyle/>
        <a:p>
          <a:pPr algn="ctr"/>
          <a:r>
            <a:rPr lang="en-US" sz="1400" dirty="0" smtClean="0"/>
            <a:t>Use better and more accurate model</a:t>
          </a:r>
          <a:endParaRPr lang="en-US" sz="1400" dirty="0"/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en-US" sz="4000"/>
        </a:p>
      </dgm:t>
    </dgm:pt>
    <dgm:pt modelId="{808B76D0-8EC7-469A-93AC-7A6017188A9D}" type="sibTrans" cxnId="{C5E94186-9CB6-4C42-92B3-C546CC53A7B9}">
      <dgm:prSet phldrT="1" phldr="0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2"/>
              </a:solidFill>
            </a:rPr>
            <a:t>1</a:t>
          </a:r>
        </a:p>
      </dgm:t>
    </dgm:pt>
    <dgm:pt modelId="{4E8D2E69-0173-4BD3-B96A-7A9C5DD12B47}">
      <dgm:prSet custT="1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 anchor="ctr"/>
        <a:lstStyle/>
        <a:p>
          <a:pPr algn="ctr"/>
          <a:r>
            <a:rPr lang="en-US" sz="1400" dirty="0" smtClean="0"/>
            <a:t>Work on our approach to find accurate trajectory </a:t>
          </a:r>
          <a:endParaRPr lang="en-US" sz="1400" dirty="0"/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en-US" sz="4000"/>
        </a:p>
      </dgm:t>
    </dgm:pt>
    <dgm:pt modelId="{FEF1E80E-8A9E-4B0A-817C-2A4CFDCF3FB2}" type="sibTrans" cxnId="{0F866C41-EB5F-47BD-A2CD-A58671F15B67}">
      <dgm:prSet phldrT="2" phldr="0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2"/>
              </a:solidFill>
            </a:rPr>
            <a:t>2</a:t>
          </a:r>
        </a:p>
      </dgm:t>
    </dgm:pt>
    <dgm:pt modelId="{93A6A030-ABAB-4EFA-B539-0FDB3E07C1EF}">
      <dgm:prSet custT="1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 anchor="ctr"/>
        <a:lstStyle/>
        <a:p>
          <a:pPr algn="ctr"/>
          <a:r>
            <a:rPr lang="en-US" sz="1400" dirty="0" smtClean="0"/>
            <a:t>Visual</a:t>
          </a:r>
          <a:r>
            <a:rPr lang="en-US" sz="1400" baseline="0" dirty="0" smtClean="0"/>
            <a:t> based localization and correction</a:t>
          </a:r>
          <a:endParaRPr lang="en-US" sz="1400" dirty="0"/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en-US" sz="4000"/>
        </a:p>
      </dgm:t>
    </dgm:pt>
    <dgm:pt modelId="{BFE0749E-E343-4A6F-BD09-2810EE6B4BD7}" type="sibTrans" cxnId="{4B40C8DC-6B57-4F5B-8440-7241C649700B}">
      <dgm:prSet phldrT="3" phldr="0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2"/>
              </a:solidFill>
            </a:rPr>
            <a:t>3</a:t>
          </a:r>
        </a:p>
      </dgm:t>
    </dgm:pt>
    <dgm:pt modelId="{3C40F323-2A26-1146-9131-B2D8B599E05D}" type="pres">
      <dgm:prSet presAssocID="{D4503D04-C97E-4622-AE07-D0307CB3B4CA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96CA727-22E4-1143-B024-CE111CF4A770}" type="pres">
      <dgm:prSet presAssocID="{AAC263CB-8256-4B03-92FE-1622698FB3E9}" presName="compositeNode" presStyleCnt="0"/>
      <dgm:spPr/>
    </dgm:pt>
    <dgm:pt modelId="{321FD1E3-6BBE-294B-B4C0-6DC5A435E948}" type="pres">
      <dgm:prSet presAssocID="{AAC263CB-8256-4B03-92FE-1622698FB3E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0577C9B-C730-EA49-B58D-C5D075366A14}" type="pres">
      <dgm:prSet presAssocID="{AAC263CB-8256-4B03-92FE-1622698FB3E9}" presName="parSh" presStyleCnt="0"/>
      <dgm:spPr/>
    </dgm:pt>
    <dgm:pt modelId="{8B390F72-5471-DD42-9CE3-6F37BDA74B87}" type="pres">
      <dgm:prSet presAssocID="{AAC263CB-8256-4B03-92FE-1622698FB3E9}" presName="lineNode" presStyleLbl="alignAccFollowNode1" presStyleIdx="0" presStyleCnt="9"/>
      <dgm:spPr/>
    </dgm:pt>
    <dgm:pt modelId="{B510E1DB-3720-2045-A15B-D53248B697B7}" type="pres">
      <dgm:prSet presAssocID="{AAC263CB-8256-4B03-92FE-1622698FB3E9}" presName="lineArrowNode" presStyleLbl="alignAccFollowNode1" presStyleIdx="1" presStyleCnt="9"/>
      <dgm:spPr/>
    </dgm:pt>
    <dgm:pt modelId="{CE8B700A-AC6F-0E47-AEFA-DA760C3E6A6D}" type="pres">
      <dgm:prSet presAssocID="{808B76D0-8EC7-469A-93AC-7A6017188A9D}" presName="sibTransNodeCircle" presStyleLbl="alignNode1" presStyleIdx="0" presStyleCnt="3">
        <dgm:presLayoutVars>
          <dgm:chMax val="0"/>
          <dgm:bulletEnabled/>
        </dgm:presLayoutVars>
      </dgm:prSet>
      <dgm:spPr/>
      <dgm:t>
        <a:bodyPr/>
        <a:lstStyle/>
        <a:p>
          <a:endParaRPr lang="en-US"/>
        </a:p>
      </dgm:t>
    </dgm:pt>
    <dgm:pt modelId="{FCC40D6F-EEB6-3446-88E1-B053AA67D0BA}" type="pres">
      <dgm:prSet presAssocID="{808B76D0-8EC7-469A-93AC-7A6017188A9D}" presName="spacerBetweenCircleAndCallout" presStyleCnt="0">
        <dgm:presLayoutVars/>
      </dgm:prSet>
      <dgm:spPr/>
    </dgm:pt>
    <dgm:pt modelId="{12DC819D-BB19-CE49-AFEB-155922B01406}" type="pres">
      <dgm:prSet presAssocID="{AAC263CB-8256-4B03-92FE-1622698FB3E9}" presName="nodeText" presStyleLbl="alignAccFollowNode1" presStyleIdx="2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3696F0-ABD6-D744-AF78-0E1E04C15B58}" type="pres">
      <dgm:prSet presAssocID="{808B76D0-8EC7-469A-93AC-7A6017188A9D}" presName="sibTransComposite" presStyleCnt="0"/>
      <dgm:spPr/>
    </dgm:pt>
    <dgm:pt modelId="{EC700B7C-22AD-A448-932D-B2D74EB83739}" type="pres">
      <dgm:prSet presAssocID="{4E8D2E69-0173-4BD3-B96A-7A9C5DD12B47}" presName="compositeNode" presStyleCnt="0"/>
      <dgm:spPr/>
    </dgm:pt>
    <dgm:pt modelId="{DA09631C-A7BE-7B4B-B67A-731744F53514}" type="pres">
      <dgm:prSet presAssocID="{4E8D2E69-0173-4BD3-B96A-7A9C5DD12B47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25962D1-06AA-2647-AF55-6B9872C540C1}" type="pres">
      <dgm:prSet presAssocID="{4E8D2E69-0173-4BD3-B96A-7A9C5DD12B47}" presName="parSh" presStyleCnt="0"/>
      <dgm:spPr/>
    </dgm:pt>
    <dgm:pt modelId="{4A0B88BF-91DC-214E-A662-99F2E5E1AA6F}" type="pres">
      <dgm:prSet presAssocID="{4E8D2E69-0173-4BD3-B96A-7A9C5DD12B47}" presName="lineNode" presStyleLbl="alignAccFollowNode1" presStyleIdx="3" presStyleCnt="9"/>
      <dgm:spPr/>
    </dgm:pt>
    <dgm:pt modelId="{C1172316-FFE1-2D41-82E9-8EB0F5EACF76}" type="pres">
      <dgm:prSet presAssocID="{4E8D2E69-0173-4BD3-B96A-7A9C5DD12B47}" presName="lineArrowNode" presStyleLbl="alignAccFollowNode1" presStyleIdx="4" presStyleCnt="9"/>
      <dgm:spPr/>
    </dgm:pt>
    <dgm:pt modelId="{D40ADF37-3E5B-2D42-9470-8264667346F7}" type="pres">
      <dgm:prSet presAssocID="{FEF1E80E-8A9E-4B0A-817C-2A4CFDCF3FB2}" presName="sibTransNodeCircle" presStyleLbl="alignNode1" presStyleIdx="1" presStyleCnt="3">
        <dgm:presLayoutVars>
          <dgm:chMax val="0"/>
          <dgm:bulletEnabled/>
        </dgm:presLayoutVars>
      </dgm:prSet>
      <dgm:spPr/>
      <dgm:t>
        <a:bodyPr/>
        <a:lstStyle/>
        <a:p>
          <a:endParaRPr lang="en-US"/>
        </a:p>
      </dgm:t>
    </dgm:pt>
    <dgm:pt modelId="{9A2130FA-E71D-2149-B6B5-729705DA753F}" type="pres">
      <dgm:prSet presAssocID="{FEF1E80E-8A9E-4B0A-817C-2A4CFDCF3FB2}" presName="spacerBetweenCircleAndCallout" presStyleCnt="0">
        <dgm:presLayoutVars/>
      </dgm:prSet>
      <dgm:spPr/>
    </dgm:pt>
    <dgm:pt modelId="{EA4D4141-C1BF-E74E-8ECF-933FF6EE68D4}" type="pres">
      <dgm:prSet presAssocID="{4E8D2E69-0173-4BD3-B96A-7A9C5DD12B47}" presName="nodeText" presStyleLbl="alignAccFollowNode1" presStyleIdx="5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422F12-2F31-1041-9626-1A4A27C2D252}" type="pres">
      <dgm:prSet presAssocID="{FEF1E80E-8A9E-4B0A-817C-2A4CFDCF3FB2}" presName="sibTransComposite" presStyleCnt="0"/>
      <dgm:spPr/>
    </dgm:pt>
    <dgm:pt modelId="{B400E8F3-1394-C54D-A864-8B6685A025A9}" type="pres">
      <dgm:prSet presAssocID="{93A6A030-ABAB-4EFA-B539-0FDB3E07C1EF}" presName="compositeNode" presStyleCnt="0"/>
      <dgm:spPr/>
    </dgm:pt>
    <dgm:pt modelId="{0257A0F1-83E2-5242-BBAF-4082D66272A5}" type="pres">
      <dgm:prSet presAssocID="{93A6A030-ABAB-4EFA-B539-0FDB3E07C1EF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F89A7B0-A25A-A34E-9E43-6769278A1274}" type="pres">
      <dgm:prSet presAssocID="{93A6A030-ABAB-4EFA-B539-0FDB3E07C1EF}" presName="parSh" presStyleCnt="0"/>
      <dgm:spPr/>
    </dgm:pt>
    <dgm:pt modelId="{EBC17C66-42F5-8741-9366-67B899EB8470}" type="pres">
      <dgm:prSet presAssocID="{93A6A030-ABAB-4EFA-B539-0FDB3E07C1EF}" presName="lineNode" presStyleLbl="alignAccFollowNode1" presStyleIdx="6" presStyleCnt="9"/>
      <dgm:spPr/>
    </dgm:pt>
    <dgm:pt modelId="{35A0AD7D-4761-5A4E-8421-A0D0A060E3A2}" type="pres">
      <dgm:prSet presAssocID="{93A6A030-ABAB-4EFA-B539-0FDB3E07C1EF}" presName="lineArrowNode" presStyleLbl="alignAccFollowNode1" presStyleIdx="7" presStyleCnt="9"/>
      <dgm:spPr/>
    </dgm:pt>
    <dgm:pt modelId="{2E09C126-5366-AA41-9BAD-31AD467B40A9}" type="pres">
      <dgm:prSet presAssocID="{BFE0749E-E343-4A6F-BD09-2810EE6B4BD7}" presName="sibTransNodeCircle" presStyleLbl="alignNode1" presStyleIdx="2" presStyleCnt="3">
        <dgm:presLayoutVars>
          <dgm:chMax val="0"/>
          <dgm:bulletEnabled/>
        </dgm:presLayoutVars>
      </dgm:prSet>
      <dgm:spPr/>
      <dgm:t>
        <a:bodyPr/>
        <a:lstStyle/>
        <a:p>
          <a:endParaRPr lang="en-US"/>
        </a:p>
      </dgm:t>
    </dgm:pt>
    <dgm:pt modelId="{7D99A2E4-B1CC-5046-9048-90027FA547BE}" type="pres">
      <dgm:prSet presAssocID="{BFE0749E-E343-4A6F-BD09-2810EE6B4BD7}" presName="spacerBetweenCircleAndCallout" presStyleCnt="0">
        <dgm:presLayoutVars/>
      </dgm:prSet>
      <dgm:spPr/>
    </dgm:pt>
    <dgm:pt modelId="{2CCAA94D-0D9E-CB40-97A3-00A05F4F0DC2}" type="pres">
      <dgm:prSet presAssocID="{93A6A030-ABAB-4EFA-B539-0FDB3E07C1EF}" presName="nodeText" presStyleLbl="alignAccFollowNode1" presStyleIdx="8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D9F8793A-7523-F649-AD1E-5DFCA97DCCFA}" type="presOf" srcId="{FEF1E80E-8A9E-4B0A-817C-2A4CFDCF3FB2}" destId="{D40ADF37-3E5B-2D42-9470-8264667346F7}" srcOrd="0" destOrd="0" presId="urn:microsoft.com/office/officeart/2016/7/layout/LinearArrowProcessNumbered"/>
    <dgm:cxn modelId="{42720694-3F25-164D-8BA7-13098CD1C309}" type="presOf" srcId="{4E8D2E69-0173-4BD3-B96A-7A9C5DD12B47}" destId="{EA4D4141-C1BF-E74E-8ECF-933FF6EE68D4}" srcOrd="0" destOrd="0" presId="urn:microsoft.com/office/officeart/2016/7/layout/LinearArrowProcessNumbered"/>
    <dgm:cxn modelId="{99426D2B-C3FB-C846-9D4D-6EE116D49815}" type="presOf" srcId="{BFE0749E-E343-4A6F-BD09-2810EE6B4BD7}" destId="{2E09C126-5366-AA41-9BAD-31AD467B40A9}" srcOrd="0" destOrd="0" presId="urn:microsoft.com/office/officeart/2016/7/layout/LinearArrowProcessNumbered"/>
    <dgm:cxn modelId="{1DBFCA9C-22A6-CF4B-A1DC-84F892D316C2}" type="presOf" srcId="{AAC263CB-8256-4B03-92FE-1622698FB3E9}" destId="{12DC819D-BB19-CE49-AFEB-155922B01406}" srcOrd="0" destOrd="0" presId="urn:microsoft.com/office/officeart/2016/7/layout/LinearArrowProcessNumbered"/>
    <dgm:cxn modelId="{429BBAB5-E6F3-574F-AC79-1CB7EF13C8D7}" type="presOf" srcId="{D4503D04-C97E-4622-AE07-D0307CB3B4CA}" destId="{3C40F323-2A26-1146-9131-B2D8B599E05D}" srcOrd="0" destOrd="0" presId="urn:microsoft.com/office/officeart/2016/7/layout/LinearArrowProcessNumbered"/>
    <dgm:cxn modelId="{9640184F-42CF-0441-8D18-50F45B342AD6}" type="presOf" srcId="{808B76D0-8EC7-469A-93AC-7A6017188A9D}" destId="{CE8B700A-AC6F-0E47-AEFA-DA760C3E6A6D}" srcOrd="0" destOrd="0" presId="urn:microsoft.com/office/officeart/2016/7/layout/LinearArrowProcessNumbered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62985F13-79FA-BC4A-8783-3DAA0F1FAA2F}" type="presOf" srcId="{93A6A030-ABAB-4EFA-B539-0FDB3E07C1EF}" destId="{2CCAA94D-0D9E-CB40-97A3-00A05F4F0DC2}" srcOrd="0" destOrd="0" presId="urn:microsoft.com/office/officeart/2016/7/layout/LinearArrowProcessNumbered"/>
    <dgm:cxn modelId="{AF33346B-FE09-2E43-B098-7822C74FDC14}" type="presParOf" srcId="{3C40F323-2A26-1146-9131-B2D8B599E05D}" destId="{296CA727-22E4-1143-B024-CE111CF4A770}" srcOrd="0" destOrd="0" presId="urn:microsoft.com/office/officeart/2016/7/layout/LinearArrowProcessNumbered"/>
    <dgm:cxn modelId="{06A584FA-9EF5-5348-A462-AB4A83E01DCB}" type="presParOf" srcId="{296CA727-22E4-1143-B024-CE111CF4A770}" destId="{321FD1E3-6BBE-294B-B4C0-6DC5A435E948}" srcOrd="0" destOrd="0" presId="urn:microsoft.com/office/officeart/2016/7/layout/LinearArrowProcessNumbered"/>
    <dgm:cxn modelId="{3DCC91DD-666F-FD47-97D0-0373CDD777BB}" type="presParOf" srcId="{296CA727-22E4-1143-B024-CE111CF4A770}" destId="{70577C9B-C730-EA49-B58D-C5D075366A14}" srcOrd="1" destOrd="0" presId="urn:microsoft.com/office/officeart/2016/7/layout/LinearArrowProcessNumbered"/>
    <dgm:cxn modelId="{4F7E7384-CB47-7A4B-A7DC-54496DEF3BF2}" type="presParOf" srcId="{70577C9B-C730-EA49-B58D-C5D075366A14}" destId="{8B390F72-5471-DD42-9CE3-6F37BDA74B87}" srcOrd="0" destOrd="0" presId="urn:microsoft.com/office/officeart/2016/7/layout/LinearArrowProcessNumbered"/>
    <dgm:cxn modelId="{EA7A12D7-4D88-1B45-AA6B-10A5D6721337}" type="presParOf" srcId="{70577C9B-C730-EA49-B58D-C5D075366A14}" destId="{B510E1DB-3720-2045-A15B-D53248B697B7}" srcOrd="1" destOrd="0" presId="urn:microsoft.com/office/officeart/2016/7/layout/LinearArrowProcessNumbered"/>
    <dgm:cxn modelId="{AB2F9F3E-06CC-A242-A5D9-205452070D3C}" type="presParOf" srcId="{70577C9B-C730-EA49-B58D-C5D075366A14}" destId="{CE8B700A-AC6F-0E47-AEFA-DA760C3E6A6D}" srcOrd="2" destOrd="0" presId="urn:microsoft.com/office/officeart/2016/7/layout/LinearArrowProcessNumbered"/>
    <dgm:cxn modelId="{5972EA4C-C3BE-4C46-B56F-882865FC2AAB}" type="presParOf" srcId="{70577C9B-C730-EA49-B58D-C5D075366A14}" destId="{FCC40D6F-EEB6-3446-88E1-B053AA67D0BA}" srcOrd="3" destOrd="0" presId="urn:microsoft.com/office/officeart/2016/7/layout/LinearArrowProcessNumbered"/>
    <dgm:cxn modelId="{AB1C3499-BBA5-2244-94C6-0DC933F2D4D2}" type="presParOf" srcId="{296CA727-22E4-1143-B024-CE111CF4A770}" destId="{12DC819D-BB19-CE49-AFEB-155922B01406}" srcOrd="2" destOrd="0" presId="urn:microsoft.com/office/officeart/2016/7/layout/LinearArrowProcessNumbered"/>
    <dgm:cxn modelId="{08F0ADDE-2970-8B4F-941B-7A991543CDC5}" type="presParOf" srcId="{3C40F323-2A26-1146-9131-B2D8B599E05D}" destId="{C23696F0-ABD6-D744-AF78-0E1E04C15B58}" srcOrd="1" destOrd="0" presId="urn:microsoft.com/office/officeart/2016/7/layout/LinearArrowProcessNumbered"/>
    <dgm:cxn modelId="{CAF410FE-C712-5841-935C-7618E7C200C3}" type="presParOf" srcId="{3C40F323-2A26-1146-9131-B2D8B599E05D}" destId="{EC700B7C-22AD-A448-932D-B2D74EB83739}" srcOrd="2" destOrd="0" presId="urn:microsoft.com/office/officeart/2016/7/layout/LinearArrowProcessNumbered"/>
    <dgm:cxn modelId="{F0045999-1782-9846-A60D-3738A61DEE2D}" type="presParOf" srcId="{EC700B7C-22AD-A448-932D-B2D74EB83739}" destId="{DA09631C-A7BE-7B4B-B67A-731744F53514}" srcOrd="0" destOrd="0" presId="urn:microsoft.com/office/officeart/2016/7/layout/LinearArrowProcessNumbered"/>
    <dgm:cxn modelId="{37EB15ED-5F22-C849-B69C-A92D19754292}" type="presParOf" srcId="{EC700B7C-22AD-A448-932D-B2D74EB83739}" destId="{325962D1-06AA-2647-AF55-6B9872C540C1}" srcOrd="1" destOrd="0" presId="urn:microsoft.com/office/officeart/2016/7/layout/LinearArrowProcessNumbered"/>
    <dgm:cxn modelId="{EA52BA3B-55B6-F04E-B877-AAFA290DD2A0}" type="presParOf" srcId="{325962D1-06AA-2647-AF55-6B9872C540C1}" destId="{4A0B88BF-91DC-214E-A662-99F2E5E1AA6F}" srcOrd="0" destOrd="0" presId="urn:microsoft.com/office/officeart/2016/7/layout/LinearArrowProcessNumbered"/>
    <dgm:cxn modelId="{BADAD535-4998-854F-95AB-8065F883495C}" type="presParOf" srcId="{325962D1-06AA-2647-AF55-6B9872C540C1}" destId="{C1172316-FFE1-2D41-82E9-8EB0F5EACF76}" srcOrd="1" destOrd="0" presId="urn:microsoft.com/office/officeart/2016/7/layout/LinearArrowProcessNumbered"/>
    <dgm:cxn modelId="{A31EA0B2-1FEC-E647-8CC7-E93E1A3BBEE4}" type="presParOf" srcId="{325962D1-06AA-2647-AF55-6B9872C540C1}" destId="{D40ADF37-3E5B-2D42-9470-8264667346F7}" srcOrd="2" destOrd="0" presId="urn:microsoft.com/office/officeart/2016/7/layout/LinearArrowProcessNumbered"/>
    <dgm:cxn modelId="{7C7AF049-07F5-3D48-B524-40B594521C0E}" type="presParOf" srcId="{325962D1-06AA-2647-AF55-6B9872C540C1}" destId="{9A2130FA-E71D-2149-B6B5-729705DA753F}" srcOrd="3" destOrd="0" presId="urn:microsoft.com/office/officeart/2016/7/layout/LinearArrowProcessNumbered"/>
    <dgm:cxn modelId="{2B704C1F-FB45-6846-8ACF-7DFD906A03FD}" type="presParOf" srcId="{EC700B7C-22AD-A448-932D-B2D74EB83739}" destId="{EA4D4141-C1BF-E74E-8ECF-933FF6EE68D4}" srcOrd="2" destOrd="0" presId="urn:microsoft.com/office/officeart/2016/7/layout/LinearArrowProcessNumbered"/>
    <dgm:cxn modelId="{1CBF126D-59DC-A749-87E9-89529DAC5CF9}" type="presParOf" srcId="{3C40F323-2A26-1146-9131-B2D8B599E05D}" destId="{80422F12-2F31-1041-9626-1A4A27C2D252}" srcOrd="3" destOrd="0" presId="urn:microsoft.com/office/officeart/2016/7/layout/LinearArrowProcessNumbered"/>
    <dgm:cxn modelId="{1CA31CC6-FF26-8C48-A4FC-D711E0756948}" type="presParOf" srcId="{3C40F323-2A26-1146-9131-B2D8B599E05D}" destId="{B400E8F3-1394-C54D-A864-8B6685A025A9}" srcOrd="4" destOrd="0" presId="urn:microsoft.com/office/officeart/2016/7/layout/LinearArrowProcessNumbered"/>
    <dgm:cxn modelId="{74717302-7DE9-224F-B1CD-76F865FDA5FE}" type="presParOf" srcId="{B400E8F3-1394-C54D-A864-8B6685A025A9}" destId="{0257A0F1-83E2-5242-BBAF-4082D66272A5}" srcOrd="0" destOrd="0" presId="urn:microsoft.com/office/officeart/2016/7/layout/LinearArrowProcessNumbered"/>
    <dgm:cxn modelId="{C5DD2B2A-FC1A-454B-B757-355679C5FDD8}" type="presParOf" srcId="{B400E8F3-1394-C54D-A864-8B6685A025A9}" destId="{7F89A7B0-A25A-A34E-9E43-6769278A1274}" srcOrd="1" destOrd="0" presId="urn:microsoft.com/office/officeart/2016/7/layout/LinearArrowProcessNumbered"/>
    <dgm:cxn modelId="{88930CF3-84F7-9843-BDE5-D5840E07F50F}" type="presParOf" srcId="{7F89A7B0-A25A-A34E-9E43-6769278A1274}" destId="{EBC17C66-42F5-8741-9366-67B899EB8470}" srcOrd="0" destOrd="0" presId="urn:microsoft.com/office/officeart/2016/7/layout/LinearArrowProcessNumbered"/>
    <dgm:cxn modelId="{3FCD1D2F-BBCE-A846-A46E-E40F1DC2FDC3}" type="presParOf" srcId="{7F89A7B0-A25A-A34E-9E43-6769278A1274}" destId="{35A0AD7D-4761-5A4E-8421-A0D0A060E3A2}" srcOrd="1" destOrd="0" presId="urn:microsoft.com/office/officeart/2016/7/layout/LinearArrowProcessNumbered"/>
    <dgm:cxn modelId="{8A7389E2-D319-C247-9F95-E95454110E5E}" type="presParOf" srcId="{7F89A7B0-A25A-A34E-9E43-6769278A1274}" destId="{2E09C126-5366-AA41-9BAD-31AD467B40A9}" srcOrd="2" destOrd="0" presId="urn:microsoft.com/office/officeart/2016/7/layout/LinearArrowProcessNumbered"/>
    <dgm:cxn modelId="{7937D3DA-C6FF-0645-9968-6895E17334D2}" type="presParOf" srcId="{7F89A7B0-A25A-A34E-9E43-6769278A1274}" destId="{7D99A2E4-B1CC-5046-9048-90027FA547BE}" srcOrd="3" destOrd="0" presId="urn:microsoft.com/office/officeart/2016/7/layout/LinearArrowProcessNumbered"/>
    <dgm:cxn modelId="{25E39B2A-D0CD-1C4C-BF9E-1BC8BDC7AAAC}" type="presParOf" srcId="{B400E8F3-1394-C54D-A864-8B6685A025A9}" destId="{2CCAA94D-0D9E-CB40-97A3-00A05F4F0DC2}" srcOrd="2" destOrd="0" presId="urn:microsoft.com/office/officeart/2016/7/layout/LinearArrowProcessNumbered"/>
  </dgm:cxnLst>
  <dgm:bg>
    <a:noFill/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390F72-5471-DD42-9CE3-6F37BDA74B87}">
      <dsp:nvSpPr>
        <dsp:cNvPr id="0" name=""/>
        <dsp:cNvSpPr/>
      </dsp:nvSpPr>
      <dsp:spPr>
        <a:xfrm>
          <a:off x="1031504" y="723664"/>
          <a:ext cx="822790" cy="71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10E1DB-3720-2045-A15B-D53248B697B7}">
      <dsp:nvSpPr>
        <dsp:cNvPr id="0" name=""/>
        <dsp:cNvSpPr/>
      </dsp:nvSpPr>
      <dsp:spPr>
        <a:xfrm>
          <a:off x="1903662" y="654586"/>
          <a:ext cx="94620" cy="177119"/>
        </a:xfrm>
        <a:prstGeom prst="chevron">
          <a:avLst>
            <a:gd name="adj" fmla="val 9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8B700A-AC6F-0E47-AEFA-DA760C3E6A6D}">
      <dsp:nvSpPr>
        <dsp:cNvPr id="0" name=""/>
        <dsp:cNvSpPr/>
      </dsp:nvSpPr>
      <dsp:spPr>
        <a:xfrm>
          <a:off x="517500" y="312545"/>
          <a:ext cx="822310" cy="822310"/>
        </a:xfrm>
        <a:prstGeom prst="ellipse">
          <a:avLst/>
        </a:prstGeom>
        <a:solidFill>
          <a:schemeClr val="accent2"/>
        </a:solid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1910" tIns="31910" rIns="31910" bIns="3191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>
              <a:solidFill>
                <a:schemeClr val="bg2"/>
              </a:solidFill>
            </a:rPr>
            <a:t>1</a:t>
          </a:r>
        </a:p>
      </dsp:txBody>
      <dsp:txXfrm>
        <a:off x="637925" y="432970"/>
        <a:ext cx="581460" cy="581460"/>
      </dsp:txXfrm>
    </dsp:sp>
    <dsp:sp modelId="{12DC819D-BB19-CE49-AFEB-155922B01406}">
      <dsp:nvSpPr>
        <dsp:cNvPr id="0" name=""/>
        <dsp:cNvSpPr/>
      </dsp:nvSpPr>
      <dsp:spPr>
        <a:xfrm>
          <a:off x="3016" y="1299893"/>
          <a:ext cx="185127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lumMod val="20000"/>
            <a:lumOff val="80000"/>
            <a:alpha val="90000"/>
          </a:schemeClr>
        </a:solid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31" tIns="165100" rIns="146031" bIns="16510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Use better and more accurate model</a:t>
          </a:r>
          <a:endParaRPr lang="en-US" sz="1400" kern="1200" dirty="0"/>
        </a:p>
      </dsp:txBody>
      <dsp:txXfrm>
        <a:off x="3016" y="1670149"/>
        <a:ext cx="1851278" cy="1595344"/>
      </dsp:txXfrm>
    </dsp:sp>
    <dsp:sp modelId="{4A0B88BF-91DC-214E-A662-99F2E5E1AA6F}">
      <dsp:nvSpPr>
        <dsp:cNvPr id="0" name=""/>
        <dsp:cNvSpPr/>
      </dsp:nvSpPr>
      <dsp:spPr>
        <a:xfrm>
          <a:off x="2059992" y="725063"/>
          <a:ext cx="1851278" cy="72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172316-FFE1-2D41-82E9-8EB0F5EACF76}">
      <dsp:nvSpPr>
        <dsp:cNvPr id="0" name=""/>
        <dsp:cNvSpPr/>
      </dsp:nvSpPr>
      <dsp:spPr>
        <a:xfrm>
          <a:off x="3960639" y="655750"/>
          <a:ext cx="94620" cy="178327"/>
        </a:xfrm>
        <a:prstGeom prst="chevron">
          <a:avLst>
            <a:gd name="adj" fmla="val 9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0ADF37-3E5B-2D42-9470-8264667346F7}">
      <dsp:nvSpPr>
        <dsp:cNvPr id="0" name=""/>
        <dsp:cNvSpPr/>
      </dsp:nvSpPr>
      <dsp:spPr>
        <a:xfrm>
          <a:off x="2574476" y="313944"/>
          <a:ext cx="822310" cy="822310"/>
        </a:xfrm>
        <a:prstGeom prst="ellipse">
          <a:avLst/>
        </a:prstGeom>
        <a:solidFill>
          <a:schemeClr val="accent2"/>
        </a:solid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1910" tIns="31910" rIns="31910" bIns="3191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>
              <a:solidFill>
                <a:schemeClr val="bg2"/>
              </a:solidFill>
            </a:rPr>
            <a:t>2</a:t>
          </a:r>
        </a:p>
      </dsp:txBody>
      <dsp:txXfrm>
        <a:off x="2694901" y="434369"/>
        <a:ext cx="581460" cy="581460"/>
      </dsp:txXfrm>
    </dsp:sp>
    <dsp:sp modelId="{EA4D4141-C1BF-E74E-8ECF-933FF6EE68D4}">
      <dsp:nvSpPr>
        <dsp:cNvPr id="0" name=""/>
        <dsp:cNvSpPr/>
      </dsp:nvSpPr>
      <dsp:spPr>
        <a:xfrm>
          <a:off x="2059992" y="1303254"/>
          <a:ext cx="185127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lumMod val="20000"/>
            <a:lumOff val="80000"/>
            <a:alpha val="90000"/>
          </a:schemeClr>
        </a:solid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31" tIns="165100" rIns="146031" bIns="16510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Work on our approach to find accurate trajectory </a:t>
          </a:r>
          <a:endParaRPr lang="en-US" sz="1400" kern="1200" dirty="0"/>
        </a:p>
      </dsp:txBody>
      <dsp:txXfrm>
        <a:off x="2059992" y="1673510"/>
        <a:ext cx="1851278" cy="1595344"/>
      </dsp:txXfrm>
    </dsp:sp>
    <dsp:sp modelId="{EBC17C66-42F5-8741-9366-67B899EB8470}">
      <dsp:nvSpPr>
        <dsp:cNvPr id="0" name=""/>
        <dsp:cNvSpPr/>
      </dsp:nvSpPr>
      <dsp:spPr>
        <a:xfrm>
          <a:off x="4116969" y="725063"/>
          <a:ext cx="925639" cy="72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09C126-5366-AA41-9BAD-31AD467B40A9}">
      <dsp:nvSpPr>
        <dsp:cNvPr id="0" name=""/>
        <dsp:cNvSpPr/>
      </dsp:nvSpPr>
      <dsp:spPr>
        <a:xfrm>
          <a:off x="4631453" y="313944"/>
          <a:ext cx="822310" cy="822310"/>
        </a:xfrm>
        <a:prstGeom prst="ellipse">
          <a:avLst/>
        </a:prstGeom>
        <a:solidFill>
          <a:schemeClr val="accent2"/>
        </a:solid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1910" tIns="31910" rIns="31910" bIns="3191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>
              <a:solidFill>
                <a:schemeClr val="bg2"/>
              </a:solidFill>
            </a:rPr>
            <a:t>3</a:t>
          </a:r>
        </a:p>
      </dsp:txBody>
      <dsp:txXfrm>
        <a:off x="4751878" y="434369"/>
        <a:ext cx="581460" cy="581460"/>
      </dsp:txXfrm>
    </dsp:sp>
    <dsp:sp modelId="{2CCAA94D-0D9E-CB40-97A3-00A05F4F0DC2}">
      <dsp:nvSpPr>
        <dsp:cNvPr id="0" name=""/>
        <dsp:cNvSpPr/>
      </dsp:nvSpPr>
      <dsp:spPr>
        <a:xfrm>
          <a:off x="4116969" y="1303254"/>
          <a:ext cx="1851278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lumMod val="20000"/>
            <a:lumOff val="80000"/>
            <a:alpha val="90000"/>
          </a:schemeClr>
        </a:solid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31" tIns="165100" rIns="146031" bIns="16510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Visual</a:t>
          </a:r>
          <a:r>
            <a:rPr lang="en-US" sz="1400" kern="1200" baseline="0" dirty="0" smtClean="0"/>
            <a:t> based localization and correction</a:t>
          </a:r>
          <a:endParaRPr lang="en-US" sz="1400" kern="1200" dirty="0"/>
        </a:p>
      </dsp:txBody>
      <dsp:txXfrm>
        <a:off x="4116969" y="1673510"/>
        <a:ext cx="1851278" cy="15953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 xmlns="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E7939FE9-0B2E-4997-BA24-44FF9669BA9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0AE1028-7A43-40A3-A2EC-124FFB07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3D3C9-ED3E-4430-A8CA-03711A676035}" type="datetimeFigureOut">
              <a:rPr lang="en-US" smtClean="0"/>
              <a:t>12/12/2022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ACACB66-3B0A-415A-9449-9278044DA54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9B7EC22-6F70-469D-B720-84BF796C51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94CC5C-2831-4FAC-8076-6410B257E0B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9838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E67E2B-6215-4DB6-B113-75ACD1123374}" type="datetimeFigureOut">
              <a:rPr lang="en-US" smtClean="0"/>
              <a:t>12/12/2022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BC8106-034A-47C1-ADA6-0A1F9E0E74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787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859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0683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8866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408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79624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425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499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405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6594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195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596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791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832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4512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3938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1515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0.pn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1.png"/><Relationship Id="rId10" Type="http://schemas.microsoft.com/office/2007/relationships/diagramDrawing" Target="../diagrams/drawing1.xml"/><Relationship Id="rId4" Type="http://schemas.openxmlformats.org/officeDocument/2006/relationships/image" Target="../media/image11.png"/><Relationship Id="rId9" Type="http://schemas.openxmlformats.org/officeDocument/2006/relationships/diagramColors" Target="../diagrams/colors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572"/>
            <a:ext cx="12191741" cy="6818427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310B1DD0-264A-47E3-A16A-C87AFA51E6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>
            <a:gsLst>
              <a:gs pos="61000">
                <a:schemeClr val="tx2">
                  <a:alpha val="70000"/>
                </a:schemeClr>
              </a:gs>
              <a:gs pos="92000">
                <a:schemeClr val="tx2"/>
              </a:gs>
            </a:gsLst>
            <a:path path="circle">
              <a:fillToRect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32" name="Freeform 6">
            <a:extLst>
              <a:ext uri="{FF2B5EF4-FFF2-40B4-BE49-F238E27FC236}">
                <a16:creationId xmlns:a16="http://schemas.microsoft.com/office/drawing/2014/main" xmlns="" id="{69C1BB7B-F21E-41A2-B30C-D8507B9602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4" name="Freeform 6">
            <a:extLst>
              <a:ext uri="{FF2B5EF4-FFF2-40B4-BE49-F238E27FC236}">
                <a16:creationId xmlns:a16="http://schemas.microsoft.com/office/drawing/2014/main" xmlns="" id="{DF6D7DDE-F8A1-4105-9729-F9EB5F81A36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2133900"/>
            <a:ext cx="8361229" cy="2098226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Applyin</a:t>
            </a:r>
            <a:r>
              <a:rPr lang="en-US" dirty="0" smtClean="0">
                <a:solidFill>
                  <a:schemeClr val="bg2"/>
                </a:solidFill>
              </a:rPr>
              <a:t>g Kalman Filter on Differential drive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xmlns="" id="{6E661E49-0788-40C2-A5B6-638ADED71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90397" y="4376123"/>
            <a:ext cx="6831673" cy="1086237"/>
          </a:xfrm>
        </p:spPr>
        <p:txBody>
          <a:bodyPr>
            <a:normAutofit fontScale="92500" lnSpcReduction="10000"/>
          </a:bodyPr>
          <a:lstStyle/>
          <a:p>
            <a:pPr algn="r"/>
            <a:r>
              <a:rPr lang="en-US" dirty="0" smtClean="0">
                <a:solidFill>
                  <a:schemeClr val="bg2"/>
                </a:solidFill>
              </a:rPr>
              <a:t>Group members;</a:t>
            </a:r>
            <a:endParaRPr lang="en-US" dirty="0">
              <a:solidFill>
                <a:schemeClr val="bg2"/>
              </a:solidFill>
            </a:endParaRP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2"/>
                </a:solidFill>
              </a:rPr>
              <a:t>Shahir Anzal</a:t>
            </a:r>
          </a:p>
          <a:p>
            <a:pPr marL="342900" indent="-342900" algn="r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2"/>
                </a:solidFill>
              </a:rPr>
              <a:t>Zaeem Baig</a:t>
            </a:r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58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5455" y="83975"/>
            <a:ext cx="5617026" cy="653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801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4595"/>
            <a:ext cx="9601200" cy="1485900"/>
          </a:xfrm>
        </p:spPr>
        <p:txBody>
          <a:bodyPr/>
          <a:lstStyle/>
          <a:p>
            <a:pPr algn="ctr"/>
            <a:r>
              <a:rPr lang="en-US" u="sng" dirty="0" smtClean="0"/>
              <a:t>Results</a:t>
            </a:r>
            <a:endParaRPr lang="en-US" u="sng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9329" y="504321"/>
            <a:ext cx="13407542" cy="6709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898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698" y="362352"/>
            <a:ext cx="3614847" cy="239680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792" y="3815242"/>
            <a:ext cx="3656753" cy="27708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876" y="376"/>
            <a:ext cx="7589124" cy="6839833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6D043292-708B-4F69-AE72-8FB56C6E8E8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9F01DDB9-C75C-44C2-9331-356EAF9C057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3314700"/>
            <a:ext cx="4373545" cy="228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72C017B3-7B7A-4C5A-A3E9-09EC1428BCA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6" name="Content Placeholder 2" descr="Linear process SmartArt graphic">
            <a:extLst>
              <a:ext uri="{FF2B5EF4-FFF2-40B4-BE49-F238E27FC236}">
                <a16:creationId xmlns:a16="http://schemas.microsoft.com/office/drawing/2014/main" xmlns="" id="{331726FD-249E-4EF7-80AF-0F3F058533F5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8800587"/>
              </p:ext>
            </p:extLst>
          </p:nvPr>
        </p:nvGraphicFramePr>
        <p:xfrm>
          <a:off x="5100638" y="2286000"/>
          <a:ext cx="6176962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8441289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Woman carrying briefcase heading down road">
            <a:extLst>
              <a:ext uri="{FF2B5EF4-FFF2-40B4-BE49-F238E27FC236}">
                <a16:creationId xmlns:a16="http://schemas.microsoft.com/office/drawing/2014/main" xmlns="" id="{6BE62510-A175-9D47-9EDF-D9FB6C162CE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310B1DD0-264A-47E3-A16A-C87AFA51E68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xmlns="" id="{69C1BB7B-F21E-41A2-B30C-D8507B9602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xmlns="" id="{DF6D7DDE-F8A1-4105-9729-F9EB5F81A36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99120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u="sng" dirty="0" smtClean="0"/>
              <a:t>Outline</a:t>
            </a:r>
            <a:endParaRPr lang="en-US" sz="48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1660849"/>
            <a:ext cx="10515600" cy="4758612"/>
          </a:xfrm>
        </p:spPr>
        <p:txBody>
          <a:bodyPr>
            <a:normAutofit/>
          </a:bodyPr>
          <a:lstStyle/>
          <a:p>
            <a:r>
              <a:rPr lang="en-US" sz="2400" dirty="0"/>
              <a:t>An overview of the project and its </a:t>
            </a:r>
            <a:r>
              <a:rPr lang="en-US" sz="2400" dirty="0" smtClean="0"/>
              <a:t>goals</a:t>
            </a:r>
            <a:endParaRPr lang="en-US" sz="2400" dirty="0"/>
          </a:p>
          <a:p>
            <a:r>
              <a:rPr lang="en-US" sz="2400" dirty="0"/>
              <a:t>The challenges </a:t>
            </a:r>
            <a:r>
              <a:rPr lang="en-US" sz="2400" dirty="0" smtClean="0"/>
              <a:t>we faced </a:t>
            </a:r>
            <a:r>
              <a:rPr lang="en-US" sz="2400" dirty="0"/>
              <a:t>and how </a:t>
            </a:r>
            <a:r>
              <a:rPr lang="en-US" sz="2400" dirty="0" smtClean="0"/>
              <a:t>we overcame them</a:t>
            </a:r>
            <a:endParaRPr lang="en-US" sz="2400" dirty="0"/>
          </a:p>
          <a:p>
            <a:r>
              <a:rPr lang="en-US" sz="2400" dirty="0"/>
              <a:t>A detailed explanation of </a:t>
            </a:r>
            <a:r>
              <a:rPr lang="en-US" sz="2400" dirty="0" smtClean="0"/>
              <a:t>our approach </a:t>
            </a:r>
            <a:r>
              <a:rPr lang="en-US" sz="2400" dirty="0"/>
              <a:t>to applying the Kalman </a:t>
            </a:r>
            <a:r>
              <a:rPr lang="en-US" sz="2400" dirty="0" smtClean="0"/>
              <a:t>filter (code)</a:t>
            </a:r>
            <a:endParaRPr lang="en-US" sz="2400" dirty="0"/>
          </a:p>
          <a:p>
            <a:r>
              <a:rPr lang="en-US" sz="2400" dirty="0"/>
              <a:t>Visualizations or </a:t>
            </a:r>
            <a:r>
              <a:rPr lang="en-US" sz="2400" dirty="0" smtClean="0"/>
              <a:t>data </a:t>
            </a:r>
            <a:r>
              <a:rPr lang="en-US" sz="2400" dirty="0"/>
              <a:t>that demonstrate the effectiveness of </a:t>
            </a:r>
            <a:r>
              <a:rPr lang="en-US" sz="2400" dirty="0" smtClean="0"/>
              <a:t>our approach</a:t>
            </a:r>
            <a:endParaRPr lang="en-US" sz="2400" dirty="0"/>
          </a:p>
          <a:p>
            <a:r>
              <a:rPr lang="en-US" sz="2400" dirty="0"/>
              <a:t>A summary of the key results and findings of </a:t>
            </a:r>
            <a:r>
              <a:rPr lang="en-US" sz="2400" dirty="0" smtClean="0"/>
              <a:t>our work</a:t>
            </a:r>
            <a:endParaRPr lang="en-US" sz="2400" dirty="0"/>
          </a:p>
          <a:p>
            <a:r>
              <a:rPr lang="en-US" sz="2400" dirty="0"/>
              <a:t>A discussion of any future work you plan to do on the project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342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8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2957" y="219950"/>
            <a:ext cx="3902739" cy="1938364"/>
          </a:xfrm>
        </p:spPr>
        <p:txBody>
          <a:bodyPr anchor="ctr">
            <a:normAutofit/>
          </a:bodyPr>
          <a:lstStyle/>
          <a:p>
            <a:r>
              <a:rPr lang="en-US" b="1" u="sng" dirty="0" smtClean="0"/>
              <a:t>Introduction;</a:t>
            </a:r>
            <a:endParaRPr lang="en-US" b="1" u="sn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645" y="0"/>
            <a:ext cx="231668" cy="685859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62681" y="1878227"/>
            <a:ext cx="1095632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 In Differential </a:t>
            </a:r>
            <a:r>
              <a:rPr lang="en-US" dirty="0"/>
              <a:t>drive state estimation is an important </a:t>
            </a:r>
            <a:r>
              <a:rPr lang="en-US" dirty="0" smtClean="0"/>
              <a:t>problem, </a:t>
            </a:r>
            <a:r>
              <a:rPr lang="en-US" dirty="0"/>
              <a:t>as it is essential for enabling mobile robots to navigate and perform other tasks accurately and effectively</a:t>
            </a:r>
            <a:r>
              <a:rPr lang="en-US" dirty="0" smtClean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To estimate the state of a differential drive system, </a:t>
            </a:r>
            <a:r>
              <a:rPr lang="en-US" dirty="0" smtClean="0"/>
              <a:t> multiple sensors </a:t>
            </a:r>
            <a:r>
              <a:rPr lang="en-US" dirty="0"/>
              <a:t>such as </a:t>
            </a:r>
            <a:r>
              <a:rPr lang="en-US" dirty="0" smtClean="0"/>
              <a:t>encoders , Lidar and GPS are </a:t>
            </a:r>
            <a:r>
              <a:rPr lang="en-US" dirty="0"/>
              <a:t>typically used to measure the motion of the robot</a:t>
            </a:r>
            <a:r>
              <a:rPr lang="en-US" dirty="0" smtClean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These measurements can be noisy, incomplete, or uncertain, however, so they must be processed and filtered to produce accurate state </a:t>
            </a:r>
            <a:r>
              <a:rPr lang="en-US" dirty="0" smtClean="0"/>
              <a:t>estimates.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This </a:t>
            </a:r>
            <a:r>
              <a:rPr lang="en-US" dirty="0"/>
              <a:t>is where techniques such as Kalman filtering can be </a:t>
            </a:r>
            <a:r>
              <a:rPr lang="en-US" dirty="0" smtClean="0"/>
              <a:t>useful. Kalman </a:t>
            </a:r>
            <a:r>
              <a:rPr lang="en-US" dirty="0"/>
              <a:t>filtering is a mathematical algorithm that can be used to estimate the state of a system based on noisy, incomplete, or uncertain data.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1365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The challenges </a:t>
            </a:r>
            <a:r>
              <a:rPr lang="en-US" b="1" u="sng" dirty="0" smtClean="0"/>
              <a:t>we faced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767016"/>
            <a:ext cx="9601200" cy="3581400"/>
          </a:xfrm>
        </p:spPr>
        <p:txBody>
          <a:bodyPr/>
          <a:lstStyle/>
          <a:p>
            <a:r>
              <a:rPr lang="en-US" dirty="0" smtClean="0"/>
              <a:t>Identifying states and inputs</a:t>
            </a:r>
          </a:p>
          <a:p>
            <a:r>
              <a:rPr lang="en-US" dirty="0" smtClean="0"/>
              <a:t>Relating the inputs with model used </a:t>
            </a:r>
          </a:p>
          <a:p>
            <a:r>
              <a:rPr lang="en-US" dirty="0" smtClean="0"/>
              <a:t>Noise modelling and finding its covariance </a:t>
            </a:r>
          </a:p>
          <a:p>
            <a:r>
              <a:rPr lang="en-US" dirty="0" smtClean="0"/>
              <a:t>Researching and selecting appropriate measurement model</a:t>
            </a:r>
          </a:p>
          <a:p>
            <a:r>
              <a:rPr lang="en-US" dirty="0" smtClean="0"/>
              <a:t>Coding the actual plant and its measurement model</a:t>
            </a:r>
          </a:p>
          <a:p>
            <a:r>
              <a:rPr lang="en-US" dirty="0" smtClean="0"/>
              <a:t>Code the kalman filter algorithm in Matlab</a:t>
            </a:r>
          </a:p>
        </p:txBody>
      </p:sp>
    </p:spTree>
    <p:extLst>
      <p:ext uri="{BB962C8B-B14F-4D97-AF65-F5344CB8AC3E}">
        <p14:creationId xmlns:p14="http://schemas.microsoft.com/office/powerpoint/2010/main" val="3954086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3070FEC0-B92B-46FD-9F8F-9F4DD4AFE1B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837922" y="2674496"/>
            <a:ext cx="3149082" cy="1561601"/>
          </a:xfrm>
          <a:prstGeom prst="rect">
            <a:avLst/>
          </a:prstGeom>
          <a:gradFill>
            <a:gsLst>
              <a:gs pos="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r="100000" b="100000"/>
            </a:path>
          </a:gra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36814"/>
            <a:ext cx="9601200" cy="1485900"/>
          </a:xfrm>
        </p:spPr>
        <p:txBody>
          <a:bodyPr/>
          <a:lstStyle/>
          <a:p>
            <a:r>
              <a:rPr lang="en-US" u="sng" dirty="0" smtClean="0"/>
              <a:t>Our Approach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624" y="1480457"/>
            <a:ext cx="10412964" cy="5302897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 smtClean="0"/>
              <a:t>Initially we have a kinematic model which we discretized using geometric approach found in the literature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Then we identified our states as (v and omega) which is linear </a:t>
            </a:r>
          </a:p>
          <a:p>
            <a:r>
              <a:rPr lang="en-US" dirty="0" smtClean="0"/>
              <a:t>We created state space model relating v and omega with our inputs and some random noise</a:t>
            </a:r>
          </a:p>
          <a:p>
            <a:r>
              <a:rPr lang="en-US" dirty="0" smtClean="0"/>
              <a:t>Then we used basic measurement model where sensors gave the wheel velocities with some random noise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367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Applying Kalman filter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959428"/>
            <a:ext cx="9601200" cy="35814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By applying </a:t>
            </a:r>
            <a:r>
              <a:rPr lang="en-US" dirty="0"/>
              <a:t>a kalman filter to the sensor data from a differential drive system, it is possible to improve the accuracy of the system's state estimates and make the system more responsive to changes in its environment</a:t>
            </a:r>
            <a:r>
              <a:rPr lang="en-US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To implement Kalman filter first we understood the algorithm which is derived from recursive Bayesian Approach.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816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Applying Kalman filter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="" xmlns:a16="http://schemas.microsoft.com/office/drawing/2014/main" xmlns:lc="http://schemas.openxmlformats.org/drawingml/2006/lockedCanvas" id="{B691C74D-00E4-4E44-BF2F-D8AFA1CB61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0235" y="1779815"/>
            <a:ext cx="7734500" cy="385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527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 Kalman filter Algorithm  </a:t>
            </a:r>
            <a:endParaRPr lang="en-US" u="sng" dirty="0"/>
          </a:p>
        </p:txBody>
      </p:sp>
      <p:pic>
        <p:nvPicPr>
          <p:cNvPr id="4" name="Content Placeholder 7">
            <a:extLst>
              <a:ext uri="{FF2B5EF4-FFF2-40B4-BE49-F238E27FC236}">
                <a16:creationId xmlns="" xmlns:a16="http://schemas.microsoft.com/office/drawing/2014/main" id="{0E2A7461-FAAB-4F48-9541-55F86822DC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2461" y="1697393"/>
            <a:ext cx="8662303" cy="4936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115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375" y="1712167"/>
            <a:ext cx="1735495" cy="4194110"/>
          </a:xfrm>
        </p:spPr>
        <p:txBody>
          <a:bodyPr/>
          <a:lstStyle/>
          <a:p>
            <a:r>
              <a:rPr lang="en-US" u="sng" dirty="0" smtClean="0"/>
              <a:t>Code</a:t>
            </a:r>
            <a:endParaRPr lang="en-US" u="sng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34" b="1831"/>
          <a:stretch/>
        </p:blipFill>
        <p:spPr>
          <a:xfrm>
            <a:off x="2995128" y="0"/>
            <a:ext cx="5271794" cy="684866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6532" y="0"/>
            <a:ext cx="52341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293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26722C5-B529-4491-808D-2D5A0D242BA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3199E8A-3253-45E5-B33A-F34129B7AA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FAD4C99-7793-446D-B40E-9C65086CB8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Travel design</Template>
  <TotalTime>0</TotalTime>
  <Words>408</Words>
  <Application>Microsoft Office PowerPoint</Application>
  <PresentationFormat>Widescreen</PresentationFormat>
  <Paragraphs>53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Franklin Gothic Book</vt:lpstr>
      <vt:lpstr>Crop</vt:lpstr>
      <vt:lpstr>Applying Kalman Filter on Differential drive</vt:lpstr>
      <vt:lpstr>Outline</vt:lpstr>
      <vt:lpstr>Introduction;</vt:lpstr>
      <vt:lpstr>The challenges we faced</vt:lpstr>
      <vt:lpstr>Our Approach</vt:lpstr>
      <vt:lpstr>Applying Kalman filter</vt:lpstr>
      <vt:lpstr>Applying Kalman filter</vt:lpstr>
      <vt:lpstr> Kalman filter Algorithm  </vt:lpstr>
      <vt:lpstr>Code</vt:lpstr>
      <vt:lpstr>PowerPoint Presentation</vt:lpstr>
      <vt:lpstr>Results</vt:lpstr>
      <vt:lpstr>Future work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2022-12-12T17:51:25Z</dcterms:created>
  <dcterms:modified xsi:type="dcterms:W3CDTF">2022-12-12T19:51:45Z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